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12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28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RBESTJOURNEY.OR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29070" y="-1339453"/>
            <a:ext cx="6645349" cy="5357813"/>
          </a:xfrm>
          <a:prstGeom prst="rect">
            <a:avLst/>
          </a:prstGeom>
          <a:solidFill>
            <a:srgbClr val="C8E6C9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395" y="609451"/>
            <a:ext cx="3987209" cy="2678906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2578395" y="609451"/>
            <a:ext cx="3987209" cy="2678906"/>
          </a:xfrm>
          <a:prstGeom prst="roundRect">
            <a:avLst>
              <a:gd name="adj" fmla="val 3413"/>
            </a:avLst>
          </a:prstGeom>
          <a:solidFill>
            <a:srgbClr val="3E2723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791047" y="2504777"/>
            <a:ext cx="3561907" cy="515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3333"/>
              </a:lnSpc>
              <a:buNone/>
            </a:pPr>
            <a:r>
              <a:rPr lang="en-US" sz="1256" dirty="0">
                <a:solidFill>
                  <a:srgbClr val="FFFFFF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Restoration and renewal dedicated to your wholeness since 2012.</a:t>
            </a:r>
            <a:endParaRPr lang="en-US" sz="1256" dirty="0"/>
          </a:p>
        </p:txBody>
      </p:sp>
      <p:sp>
        <p:nvSpPr>
          <p:cNvPr id="6" name="Text 3"/>
          <p:cNvSpPr/>
          <p:nvPr/>
        </p:nvSpPr>
        <p:spPr>
          <a:xfrm>
            <a:off x="750924" y="3777258"/>
            <a:ext cx="7642151" cy="783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1667"/>
              </a:lnSpc>
              <a:buNone/>
            </a:pPr>
            <a:r>
              <a:rPr lang="en-US" sz="5023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Your Best </a:t>
            </a:r>
            <a:r>
              <a:rPr lang="en-US" sz="5023" b="1" dirty="0">
                <a:solidFill>
                  <a:srgbClr val="81C784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Journey</a:t>
            </a:r>
            <a:endParaRPr lang="en-US" sz="5023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8529" y="515689"/>
            <a:ext cx="3987209" cy="4018359"/>
          </a:xfrm>
          <a:prstGeom prst="roundRect">
            <a:avLst>
              <a:gd name="adj" fmla="val 11467"/>
            </a:avLst>
          </a:prstGeom>
          <a:solidFill>
            <a:srgbClr val="C8E6C9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401836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CLINICAL SERVICES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796975"/>
            <a:ext cx="7642151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Healing Wounds</a:t>
            </a:r>
            <a:endParaRPr lang="en-US" sz="2512" dirty="0"/>
          </a:p>
        </p:txBody>
      </p:sp>
      <p:sp>
        <p:nvSpPr>
          <p:cNvPr id="6" name="Text 4"/>
          <p:cNvSpPr/>
          <p:nvPr/>
        </p:nvSpPr>
        <p:spPr>
          <a:xfrm>
            <a:off x="770860" y="1714500"/>
            <a:ext cx="5422605" cy="515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We provide evidence-based care to process deep wounds and foster lasting resilience.</a:t>
            </a:r>
            <a:endParaRPr lang="en-US" sz="1256" dirty="0"/>
          </a:p>
        </p:txBody>
      </p:sp>
      <p:sp>
        <p:nvSpPr>
          <p:cNvPr id="7" name="Text 5"/>
          <p:cNvSpPr/>
          <p:nvPr/>
        </p:nvSpPr>
        <p:spPr>
          <a:xfrm>
            <a:off x="770860" y="2444502"/>
            <a:ext cx="5409314" cy="776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• Trauma-informed processing</a:t>
            </a:r>
            <a:r>
              <a:rPr lang="en-US" sz="1256" dirty="0">
                <a:solidFill>
                  <a:srgbClr val="000000"/>
                </a:solidFill>
              </a:rPr>
              <a:t>
</a:t>
            </a:r>
            <a:r>
              <a:rPr lang="en-US" sz="1256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• Grief and loss support</a:t>
            </a:r>
            <a:r>
              <a:rPr lang="en-US" sz="1256" dirty="0">
                <a:solidFill>
                  <a:srgbClr val="000000"/>
                </a:solidFill>
              </a:rPr>
              <a:t>
</a:t>
            </a:r>
            <a:r>
              <a:rPr lang="en-US" sz="1256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• $95 per session</a:t>
            </a:r>
            <a:endParaRPr lang="en-US" sz="1256" dirty="0"/>
          </a:p>
        </p:txBody>
      </p:sp>
      <p:sp>
        <p:nvSpPr>
          <p:cNvPr id="8" name="Text 6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10 / 15</a:t>
            </a:r>
            <a:endParaRPr lang="en-US" sz="733" dirty="0"/>
          </a:p>
        </p:txBody>
      </p:sp>
      <p:sp>
        <p:nvSpPr>
          <p:cNvPr id="9" name="Shape 7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63895" y="-1205508"/>
            <a:ext cx="5050465" cy="5089922"/>
          </a:xfrm>
          <a:prstGeom prst="rect">
            <a:avLst/>
          </a:prstGeom>
          <a:solidFill>
            <a:srgbClr val="C8E6C9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401836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OUR IMPACT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796975"/>
            <a:ext cx="7642151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DOT SAP Evaluations</a:t>
            </a:r>
            <a:endParaRPr lang="en-US" sz="2512" dirty="0"/>
          </a:p>
        </p:txBody>
      </p:sp>
      <p:sp>
        <p:nvSpPr>
          <p:cNvPr id="6" name="Text 4"/>
          <p:cNvSpPr/>
          <p:nvPr/>
        </p:nvSpPr>
        <p:spPr>
          <a:xfrm>
            <a:off x="770860" y="1928813"/>
            <a:ext cx="4332767" cy="1218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7849" b="1" dirty="0">
                <a:solidFill>
                  <a:srgbClr val="2E7D32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$599</a:t>
            </a:r>
            <a:endParaRPr lang="en-US" sz="7849" dirty="0"/>
          </a:p>
        </p:txBody>
      </p:sp>
      <p:sp>
        <p:nvSpPr>
          <p:cNvPr id="7" name="Text 5"/>
          <p:cNvSpPr/>
          <p:nvPr/>
        </p:nvSpPr>
        <p:spPr>
          <a:xfrm>
            <a:off x="770860" y="3254871"/>
            <a:ext cx="3934047" cy="602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6667"/>
              </a:lnSpc>
              <a:buNone/>
            </a:pPr>
            <a:r>
              <a:rPr lang="en-US" sz="1674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Specialized SAP DOT evaluations to return to duty fast.</a:t>
            </a:r>
            <a:endParaRPr lang="en-US" sz="1674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791" y="1714500"/>
            <a:ext cx="3189767" cy="241101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11 / 15</a:t>
            </a:r>
            <a:endParaRPr lang="en-US" sz="733" dirty="0"/>
          </a:p>
        </p:txBody>
      </p:sp>
      <p:sp>
        <p:nvSpPr>
          <p:cNvPr id="10" name="Shape 7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65814" y="-20092"/>
            <a:ext cx="3721395" cy="3750469"/>
          </a:xfrm>
          <a:prstGeom prst="rect">
            <a:avLst/>
          </a:prstGeom>
          <a:solidFill>
            <a:srgbClr val="C8E6C9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408533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ADSAC DUI ASSESSMENTS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16607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1218902"/>
            <a:ext cx="6087140" cy="2196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5023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Oklahoma State </a:t>
            </a:r>
            <a:r>
              <a:rPr lang="en-US" sz="5023" b="1" dirty="0">
                <a:solidFill>
                  <a:srgbClr val="81C784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Certified DUI ADSAC Assessments &amp; Classes</a:t>
            </a:r>
            <a:r>
              <a:rPr lang="en-US" sz="5023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 to meet DMV and court mandates.</a:t>
            </a:r>
            <a:endParaRPr lang="en-US" sz="5023" dirty="0"/>
          </a:p>
        </p:txBody>
      </p:sp>
      <p:sp>
        <p:nvSpPr>
          <p:cNvPr id="6" name="Shape 4"/>
          <p:cNvSpPr/>
          <p:nvPr/>
        </p:nvSpPr>
        <p:spPr>
          <a:xfrm>
            <a:off x="797442" y="4359920"/>
            <a:ext cx="1063256" cy="375047"/>
          </a:xfrm>
          <a:prstGeom prst="roundRect">
            <a:avLst>
              <a:gd name="adj" fmla="val 121905"/>
            </a:avLst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49965" y="4386709"/>
            <a:ext cx="810733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74" dirty="0">
                <a:solidFill>
                  <a:srgbClr val="F8F5EE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$160</a:t>
            </a:r>
            <a:endParaRPr lang="en-US" sz="1674" dirty="0"/>
          </a:p>
        </p:txBody>
      </p:sp>
      <p:sp>
        <p:nvSpPr>
          <p:cNvPr id="8" name="Text 6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12 / 15</a:t>
            </a:r>
            <a:endParaRPr lang="en-US" sz="733" dirty="0"/>
          </a:p>
        </p:txBody>
      </p:sp>
      <p:sp>
        <p:nvSpPr>
          <p:cNvPr id="9" name="Shape 7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808" y="113854"/>
            <a:ext cx="3455581" cy="3482578"/>
          </a:xfrm>
          <a:prstGeom prst="rect">
            <a:avLst/>
          </a:prstGeom>
          <a:solidFill>
            <a:srgbClr val="C8E6C9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401836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kern="0" spc="100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ADSAC PROGRAMS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796975"/>
            <a:ext cx="7642151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Restoration Classes</a:t>
            </a:r>
            <a:endParaRPr lang="en-US" sz="2512" dirty="0"/>
          </a:p>
        </p:txBody>
      </p:sp>
      <p:sp>
        <p:nvSpPr>
          <p:cNvPr id="6" name="Shape 4"/>
          <p:cNvSpPr/>
          <p:nvPr/>
        </p:nvSpPr>
        <p:spPr>
          <a:xfrm>
            <a:off x="797442" y="1714500"/>
            <a:ext cx="2551814" cy="964406"/>
          </a:xfrm>
          <a:prstGeom prst="roundRect">
            <a:avLst>
              <a:gd name="adj" fmla="val 15802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83512" y="1928813"/>
            <a:ext cx="2365744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10-HOUR PROGRAM</a:t>
            </a:r>
            <a:endParaRPr lang="en-US" sz="1047" dirty="0"/>
          </a:p>
        </p:txBody>
      </p:sp>
      <p:sp>
        <p:nvSpPr>
          <p:cNvPr id="8" name="Text 6"/>
          <p:cNvSpPr/>
          <p:nvPr/>
        </p:nvSpPr>
        <p:spPr>
          <a:xfrm>
            <a:off x="983512" y="2236887"/>
            <a:ext cx="2365744" cy="227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6667"/>
              </a:lnSpc>
              <a:buNone/>
            </a:pPr>
            <a:r>
              <a:rPr lang="en-US" sz="1256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Group sessions for $150</a:t>
            </a:r>
            <a:endParaRPr lang="en-US" sz="1256" dirty="0"/>
          </a:p>
        </p:txBody>
      </p:sp>
      <p:sp>
        <p:nvSpPr>
          <p:cNvPr id="9" name="Shape 7"/>
          <p:cNvSpPr/>
          <p:nvPr/>
        </p:nvSpPr>
        <p:spPr>
          <a:xfrm>
            <a:off x="3561907" y="1714500"/>
            <a:ext cx="2551814" cy="964406"/>
          </a:xfrm>
          <a:prstGeom prst="roundRect">
            <a:avLst>
              <a:gd name="adj" fmla="val 15802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47977" y="1928813"/>
            <a:ext cx="2365744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24-HOUR PROGRAM</a:t>
            </a:r>
            <a:endParaRPr lang="en-US" sz="1047" dirty="0"/>
          </a:p>
        </p:txBody>
      </p:sp>
      <p:sp>
        <p:nvSpPr>
          <p:cNvPr id="11" name="Text 9"/>
          <p:cNvSpPr/>
          <p:nvPr/>
        </p:nvSpPr>
        <p:spPr>
          <a:xfrm>
            <a:off x="3747977" y="2236887"/>
            <a:ext cx="2365744" cy="227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6667"/>
              </a:lnSpc>
              <a:buNone/>
            </a:pPr>
            <a:r>
              <a:rPr lang="en-US" sz="1256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Weekly groups for $360</a:t>
            </a:r>
            <a:endParaRPr lang="en-US" sz="1256" dirty="0"/>
          </a:p>
        </p:txBody>
      </p:sp>
      <p:sp>
        <p:nvSpPr>
          <p:cNvPr id="12" name="Shape 10"/>
          <p:cNvSpPr/>
          <p:nvPr/>
        </p:nvSpPr>
        <p:spPr>
          <a:xfrm>
            <a:off x="797442" y="2940100"/>
            <a:ext cx="5316279" cy="629543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10093" y="3154412"/>
            <a:ext cx="5103628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State-Certified ADSAC curriculum.</a:t>
            </a:r>
            <a:endParaRPr lang="en-US" sz="1047" dirty="0"/>
          </a:p>
        </p:txBody>
      </p:sp>
      <p:sp>
        <p:nvSpPr>
          <p:cNvPr id="14" name="Text 12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13 / 15</a:t>
            </a:r>
            <a:endParaRPr lang="en-US" sz="733" dirty="0"/>
          </a:p>
        </p:txBody>
      </p:sp>
      <p:sp>
        <p:nvSpPr>
          <p:cNvPr id="15" name="Shape 13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099" y="-20092"/>
            <a:ext cx="3721395" cy="3750469"/>
          </a:xfrm>
          <a:prstGeom prst="rect">
            <a:avLst/>
          </a:prstGeom>
          <a:solidFill>
            <a:srgbClr val="C8E6C9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401836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OUR REACH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796975"/>
            <a:ext cx="7642151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Flexible Care Delivery</a:t>
            </a:r>
            <a:endParaRPr lang="en-US" sz="2512" dirty="0"/>
          </a:p>
        </p:txBody>
      </p:sp>
      <p:sp>
        <p:nvSpPr>
          <p:cNvPr id="6" name="Text 4"/>
          <p:cNvSpPr/>
          <p:nvPr/>
        </p:nvSpPr>
        <p:spPr>
          <a:xfrm>
            <a:off x="770860" y="1714500"/>
            <a:ext cx="3615070" cy="1031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We offer 100% statewide coverage in Oklahoma and Arkansas. Choose the mode that fits your life: in-person, hybrid, or remote telehealth sessions.</a:t>
            </a:r>
            <a:endParaRPr lang="en-US" sz="1256" dirty="0"/>
          </a:p>
        </p:txBody>
      </p:sp>
      <p:sp>
        <p:nvSpPr>
          <p:cNvPr id="7" name="Shape 5"/>
          <p:cNvSpPr/>
          <p:nvPr/>
        </p:nvSpPr>
        <p:spPr>
          <a:xfrm>
            <a:off x="797442" y="2953494"/>
            <a:ext cx="3508744" cy="1185416"/>
          </a:xfrm>
          <a:prstGeom prst="roundRect">
            <a:avLst>
              <a:gd name="adj" fmla="val 10459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83512" y="3141018"/>
            <a:ext cx="3322674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2E7D32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100%</a:t>
            </a:r>
            <a:endParaRPr lang="en-US" sz="2512" dirty="0"/>
          </a:p>
        </p:txBody>
      </p:sp>
      <p:sp>
        <p:nvSpPr>
          <p:cNvPr id="9" name="Text 7"/>
          <p:cNvSpPr/>
          <p:nvPr/>
        </p:nvSpPr>
        <p:spPr>
          <a:xfrm>
            <a:off x="983512" y="3522762"/>
            <a:ext cx="3189767" cy="4018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Statewide coverage across Oklahoma and Arkansas.</a:t>
            </a:r>
            <a:endParaRPr lang="en-US" sz="1047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814" y="1714500"/>
            <a:ext cx="3508744" cy="265211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14 / 15</a:t>
            </a:r>
            <a:endParaRPr lang="en-US" sz="733" dirty="0"/>
          </a:p>
        </p:txBody>
      </p:sp>
      <p:sp>
        <p:nvSpPr>
          <p:cNvPr id="12" name="Shape 9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5D4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26512" y="991195"/>
            <a:ext cx="6246628" cy="6295430"/>
          </a:xfrm>
          <a:prstGeom prst="rect">
            <a:avLst/>
          </a:prstGeom>
          <a:solidFill>
            <a:srgbClr val="81C784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1098352"/>
            <a:ext cx="3934047" cy="2196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5023" b="1" dirty="0">
                <a:solidFill>
                  <a:srgbClr val="F8F5EE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Start your path toward </a:t>
            </a:r>
            <a:r>
              <a:rPr lang="en-US" sz="5023" b="1" dirty="0">
                <a:solidFill>
                  <a:srgbClr val="A5D6A7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renewal</a:t>
            </a:r>
            <a:r>
              <a:rPr lang="en-US" sz="5023" b="1" dirty="0">
                <a:solidFill>
                  <a:srgbClr val="F8F5EE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 today.</a:t>
            </a:r>
            <a:endParaRPr lang="en-US" sz="5023" dirty="0"/>
          </a:p>
        </p:txBody>
      </p:sp>
      <p:sp>
        <p:nvSpPr>
          <p:cNvPr id="4" name="Shape 2"/>
          <p:cNvSpPr/>
          <p:nvPr/>
        </p:nvSpPr>
        <p:spPr>
          <a:xfrm>
            <a:off x="797442" y="3583037"/>
            <a:ext cx="2930599" cy="415230"/>
          </a:xfrm>
          <a:prstGeom prst="roundRect">
            <a:avLst>
              <a:gd name="adj" fmla="val 110108"/>
            </a:avLst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83512" y="3690193"/>
            <a:ext cx="2744529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VISIT </a:t>
            </a:r>
            <a:r>
              <a:rPr lang="en-US" sz="1047" b="1" u="sng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WWW.YOURBESTJOURNEY.ORG</a:t>
            </a:r>
            <a:endParaRPr lang="en-US" sz="1047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791" y="1667619"/>
            <a:ext cx="3189767" cy="180826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15 / 15</a:t>
            </a:r>
            <a:endParaRPr lang="en-US" sz="733" dirty="0"/>
          </a:p>
        </p:txBody>
      </p:sp>
      <p:sp>
        <p:nvSpPr>
          <p:cNvPr id="8" name="Shape 5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63895" y="-1205508"/>
            <a:ext cx="5050465" cy="5089922"/>
          </a:xfrm>
          <a:prstGeom prst="rect">
            <a:avLst/>
          </a:prstGeom>
          <a:solidFill>
            <a:srgbClr val="C8E6C9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401836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OUR MISSION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796975"/>
            <a:ext cx="7642151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Our Nonprofit Journey</a:t>
            </a:r>
            <a:endParaRPr lang="en-US" sz="2512" dirty="0"/>
          </a:p>
        </p:txBody>
      </p:sp>
      <p:sp>
        <p:nvSpPr>
          <p:cNvPr id="6" name="Text 4"/>
          <p:cNvSpPr/>
          <p:nvPr/>
        </p:nvSpPr>
        <p:spPr>
          <a:xfrm>
            <a:off x="770860" y="1500188"/>
            <a:ext cx="4066953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We are a 501(c)(3) nonprofit organization founded on the belief that every individual deserves a path to healing. Our work centers on moving people from seasons of brokenness toward a life of wholeness, guided by grace and professional excellence.</a:t>
            </a:r>
            <a:endParaRPr lang="en-US" sz="1256" dirty="0"/>
          </a:p>
        </p:txBody>
      </p:sp>
      <p:sp>
        <p:nvSpPr>
          <p:cNvPr id="7" name="Shape 5"/>
          <p:cNvSpPr/>
          <p:nvPr/>
        </p:nvSpPr>
        <p:spPr>
          <a:xfrm>
            <a:off x="5156791" y="1500188"/>
            <a:ext cx="3189767" cy="1386334"/>
          </a:xfrm>
          <a:prstGeom prst="roundRect">
            <a:avLst>
              <a:gd name="adj" fmla="val 7647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342860" y="1687711"/>
            <a:ext cx="3003698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2E7D32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501(c)(3)</a:t>
            </a:r>
            <a:endParaRPr lang="en-US" sz="2512" dirty="0"/>
          </a:p>
        </p:txBody>
      </p:sp>
      <p:sp>
        <p:nvSpPr>
          <p:cNvPr id="9" name="Text 7"/>
          <p:cNvSpPr/>
          <p:nvPr/>
        </p:nvSpPr>
        <p:spPr>
          <a:xfrm>
            <a:off x="5342860" y="2069455"/>
            <a:ext cx="2870791" cy="602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Registered nonprofit dedicated to restorative healing and community wholeness.</a:t>
            </a:r>
            <a:endParaRPr lang="en-US" sz="1047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791" y="3047256"/>
            <a:ext cx="3189767" cy="2143125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2 / 15</a:t>
            </a:r>
            <a:endParaRPr lang="en-US" sz="733" dirty="0"/>
          </a:p>
        </p:txBody>
      </p:sp>
      <p:sp>
        <p:nvSpPr>
          <p:cNvPr id="12" name="Shape 9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64535" y="-669727"/>
            <a:ext cx="3322674" cy="3348633"/>
          </a:xfrm>
          <a:prstGeom prst="roundRect">
            <a:avLst>
              <a:gd name="adj" fmla="val 11008"/>
            </a:avLst>
          </a:prstGeom>
          <a:solidFill>
            <a:srgbClr val="C8E6C9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401836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CLINICAL SERVICES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796975"/>
            <a:ext cx="7642151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Faith-Informed Clinical Care</a:t>
            </a:r>
            <a:endParaRPr lang="en-US" sz="2512" dirty="0"/>
          </a:p>
        </p:txBody>
      </p:sp>
      <p:sp>
        <p:nvSpPr>
          <p:cNvPr id="6" name="Shape 4"/>
          <p:cNvSpPr/>
          <p:nvPr/>
        </p:nvSpPr>
        <p:spPr>
          <a:xfrm>
            <a:off x="797442" y="1714500"/>
            <a:ext cx="2339163" cy="1426518"/>
          </a:xfrm>
          <a:prstGeom prst="roundRect">
            <a:avLst>
              <a:gd name="adj" fmla="val 7223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10093" y="1928813"/>
            <a:ext cx="318977" cy="321469"/>
          </a:xfrm>
          <a:prstGeom prst="roundRect">
            <a:avLst>
              <a:gd name="adj" fmla="val 71667"/>
            </a:avLst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09773" y="1968996"/>
            <a:ext cx="2026831" cy="241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56" dirty="0">
                <a:solidFill>
                  <a:srgbClr val="FFFFFF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1</a:t>
            </a:r>
            <a:endParaRPr lang="en-US" sz="1256" dirty="0"/>
          </a:p>
        </p:txBody>
      </p:sp>
      <p:sp>
        <p:nvSpPr>
          <p:cNvPr id="9" name="Text 7"/>
          <p:cNvSpPr/>
          <p:nvPr/>
        </p:nvSpPr>
        <p:spPr>
          <a:xfrm>
            <a:off x="983512" y="2411016"/>
            <a:ext cx="2020186" cy="515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Evidence-based clinical standards</a:t>
            </a:r>
            <a:endParaRPr lang="en-US" sz="1256" dirty="0"/>
          </a:p>
        </p:txBody>
      </p:sp>
      <p:sp>
        <p:nvSpPr>
          <p:cNvPr id="10" name="Shape 8"/>
          <p:cNvSpPr/>
          <p:nvPr/>
        </p:nvSpPr>
        <p:spPr>
          <a:xfrm>
            <a:off x="3402419" y="1714500"/>
            <a:ext cx="2339163" cy="1426518"/>
          </a:xfrm>
          <a:prstGeom prst="roundRect">
            <a:avLst>
              <a:gd name="adj" fmla="val 7223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615070" y="1928813"/>
            <a:ext cx="318977" cy="321469"/>
          </a:xfrm>
          <a:prstGeom prst="roundRect">
            <a:avLst>
              <a:gd name="adj" fmla="val 71667"/>
            </a:avLst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708105" y="1968996"/>
            <a:ext cx="2033477" cy="241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56" dirty="0">
                <a:solidFill>
                  <a:srgbClr val="FFFFFF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2</a:t>
            </a:r>
            <a:endParaRPr lang="en-US" sz="1256" dirty="0"/>
          </a:p>
        </p:txBody>
      </p:sp>
      <p:sp>
        <p:nvSpPr>
          <p:cNvPr id="13" name="Text 11"/>
          <p:cNvSpPr/>
          <p:nvPr/>
        </p:nvSpPr>
        <p:spPr>
          <a:xfrm>
            <a:off x="3588488" y="2411016"/>
            <a:ext cx="2020186" cy="515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Faith-based values clarification</a:t>
            </a:r>
            <a:endParaRPr lang="en-US" sz="1256" dirty="0"/>
          </a:p>
        </p:txBody>
      </p:sp>
      <p:sp>
        <p:nvSpPr>
          <p:cNvPr id="14" name="Shape 12"/>
          <p:cNvSpPr/>
          <p:nvPr/>
        </p:nvSpPr>
        <p:spPr>
          <a:xfrm>
            <a:off x="6007395" y="1714500"/>
            <a:ext cx="2339163" cy="1426518"/>
          </a:xfrm>
          <a:prstGeom prst="roundRect">
            <a:avLst>
              <a:gd name="adj" fmla="val 7223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220047" y="1928813"/>
            <a:ext cx="318977" cy="321469"/>
          </a:xfrm>
          <a:prstGeom prst="roundRect">
            <a:avLst>
              <a:gd name="adj" fmla="val 71667"/>
            </a:avLst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313081" y="1968996"/>
            <a:ext cx="2033477" cy="241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56" dirty="0">
                <a:solidFill>
                  <a:srgbClr val="FFFFFF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3</a:t>
            </a:r>
            <a:endParaRPr lang="en-US" sz="1256" dirty="0"/>
          </a:p>
        </p:txBody>
      </p:sp>
      <p:sp>
        <p:nvSpPr>
          <p:cNvPr id="17" name="Text 15"/>
          <p:cNvSpPr/>
          <p:nvPr/>
        </p:nvSpPr>
        <p:spPr>
          <a:xfrm>
            <a:off x="6193465" y="2411016"/>
            <a:ext cx="2020186" cy="515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Holistic emotional support</a:t>
            </a:r>
            <a:endParaRPr lang="en-US" sz="1256" dirty="0"/>
          </a:p>
        </p:txBody>
      </p:sp>
      <p:sp>
        <p:nvSpPr>
          <p:cNvPr id="18" name="Text 16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3 / 15</a:t>
            </a:r>
            <a:endParaRPr lang="en-US" sz="733" dirty="0"/>
          </a:p>
        </p:txBody>
      </p:sp>
      <p:sp>
        <p:nvSpPr>
          <p:cNvPr id="19" name="Shape 17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625163" y="589359"/>
            <a:ext cx="5050465" cy="5089922"/>
          </a:xfrm>
          <a:prstGeom prst="rect">
            <a:avLst/>
          </a:prstGeom>
          <a:solidFill>
            <a:srgbClr val="A5D6A7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581593" y="1486793"/>
            <a:ext cx="398721" cy="26789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55012" y="1835051"/>
            <a:ext cx="6087140" cy="12590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333"/>
              </a:lnSpc>
              <a:buNone/>
            </a:pPr>
            <a:r>
              <a:rPr lang="en-US" sz="2512" b="1" i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"Our staff includes experts equipped to provide guidance in faith matters for those seeking a deeper spiritual connection in their healing."</a:t>
            </a:r>
            <a:endParaRPr lang="en-US" sz="2512" dirty="0"/>
          </a:p>
        </p:txBody>
      </p:sp>
      <p:sp>
        <p:nvSpPr>
          <p:cNvPr id="5" name="Text 3"/>
          <p:cNvSpPr/>
          <p:nvPr/>
        </p:nvSpPr>
        <p:spPr>
          <a:xfrm>
            <a:off x="1555012" y="3415605"/>
            <a:ext cx="6073849" cy="241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56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— Leadership Team</a:t>
            </a:r>
            <a:endParaRPr lang="en-US" sz="1256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63895" y="-1205508"/>
            <a:ext cx="3721395" cy="3750469"/>
          </a:xfrm>
          <a:prstGeom prst="rect">
            <a:avLst/>
          </a:prstGeom>
          <a:solidFill>
            <a:srgbClr val="C8E6C9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401836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kern="0" spc="100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EXPERTISE &amp; LEADERSHIP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796975"/>
            <a:ext cx="7642151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Leadership Team</a:t>
            </a:r>
            <a:endParaRPr lang="en-US" sz="2512" dirty="0"/>
          </a:p>
        </p:txBody>
      </p:sp>
      <p:sp>
        <p:nvSpPr>
          <p:cNvPr id="6" name="Shape 4"/>
          <p:cNvSpPr/>
          <p:nvPr/>
        </p:nvSpPr>
        <p:spPr>
          <a:xfrm>
            <a:off x="797442" y="1774776"/>
            <a:ext cx="3827721" cy="689818"/>
          </a:xfrm>
          <a:prstGeom prst="roundRect">
            <a:avLst>
              <a:gd name="adj" fmla="val 30887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83512" y="1928813"/>
            <a:ext cx="3641651" cy="5357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b="1" dirty="0">
                <a:solidFill>
                  <a:srgbClr val="2E7D32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Ricky Huggins:</a:t>
            </a:r>
            <a:r>
              <a:rPr lang="en-US" sz="1256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 Therapy &amp; Team Building; EAP Consulting; fully licensed in OK &amp; AR, LPC; LADC-MH</a:t>
            </a:r>
            <a:endParaRPr lang="en-US" sz="1256" dirty="0"/>
          </a:p>
        </p:txBody>
      </p:sp>
      <p:sp>
        <p:nvSpPr>
          <p:cNvPr id="8" name="Shape 6"/>
          <p:cNvSpPr/>
          <p:nvPr/>
        </p:nvSpPr>
        <p:spPr>
          <a:xfrm>
            <a:off x="797442" y="2611934"/>
            <a:ext cx="3827721" cy="689818"/>
          </a:xfrm>
          <a:prstGeom prst="roundRect">
            <a:avLst>
              <a:gd name="adj" fmla="val 30887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83512" y="2826246"/>
            <a:ext cx="3641651" cy="261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b="1" dirty="0">
                <a:solidFill>
                  <a:srgbClr val="2E7D32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Donna Huggins:</a:t>
            </a:r>
            <a:r>
              <a:rPr lang="en-US" sz="1256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 Parent Advocate / School Counselor;  LPC Candidate  specialized classes may briefly waitlist</a:t>
            </a:r>
            <a:endParaRPr lang="en-US" sz="1256" dirty="0"/>
          </a:p>
        </p:txBody>
      </p:sp>
      <p:sp>
        <p:nvSpPr>
          <p:cNvPr id="10" name="Shape 8"/>
          <p:cNvSpPr/>
          <p:nvPr/>
        </p:nvSpPr>
        <p:spPr>
          <a:xfrm>
            <a:off x="797442" y="3516064"/>
            <a:ext cx="3827721" cy="689818"/>
          </a:xfrm>
          <a:prstGeom prst="roundRect">
            <a:avLst>
              <a:gd name="adj" fmla="val 30887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83512" y="3730377"/>
            <a:ext cx="3641651" cy="261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b="1" dirty="0">
                <a:solidFill>
                  <a:srgbClr val="2E7D32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Hillarie Lairamore:</a:t>
            </a:r>
            <a:r>
              <a:rPr lang="en-US" sz="1256" dirty="0">
                <a:solidFill>
                  <a:srgbClr val="3E2723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 Registered Nurse</a:t>
            </a:r>
            <a:endParaRPr lang="en-US" sz="1256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791" y="1714500"/>
            <a:ext cx="3189767" cy="2143125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5 / 15</a:t>
            </a:r>
            <a:endParaRPr lang="en-US" sz="733" dirty="0"/>
          </a:p>
        </p:txBody>
      </p:sp>
      <p:sp>
        <p:nvSpPr>
          <p:cNvPr id="14" name="Shape 11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340606" y="-1205509"/>
            <a:ext cx="5050465" cy="5089922"/>
          </a:xfrm>
          <a:prstGeom prst="rect">
            <a:avLst/>
          </a:prstGeom>
          <a:solidFill>
            <a:srgbClr val="C8E6C9">
              <a:alpha val="40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770860" y="401836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OUR IMPACT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796975"/>
            <a:ext cx="7642151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Credentials</a:t>
            </a:r>
            <a:endParaRPr lang="en-US" sz="2512" dirty="0"/>
          </a:p>
        </p:txBody>
      </p:sp>
      <p:sp>
        <p:nvSpPr>
          <p:cNvPr id="6" name="Text 4"/>
          <p:cNvSpPr/>
          <p:nvPr/>
        </p:nvSpPr>
        <p:spPr>
          <a:xfrm>
            <a:off x="620112" y="1339452"/>
            <a:ext cx="4696168" cy="1788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4000" dirty="0"/>
              <a:t>State Licensed in both</a:t>
            </a:r>
          </a:p>
          <a:p>
            <a:pPr marL="0" indent="0" algn="l">
              <a:lnSpc>
                <a:spcPct val="91667"/>
              </a:lnSpc>
              <a:buNone/>
            </a:pPr>
            <a:r>
              <a:rPr lang="en-US" sz="4000" dirty="0"/>
              <a:t>Oklahoma &amp; Arkansas</a:t>
            </a:r>
          </a:p>
          <a:p>
            <a:pPr marL="0" indent="0" algn="l">
              <a:lnSpc>
                <a:spcPct val="91667"/>
              </a:lnSpc>
              <a:buNone/>
            </a:pPr>
            <a:r>
              <a:rPr lang="en-US" sz="4000" dirty="0"/>
              <a:t>LPC;LADC-MH;LADAC</a:t>
            </a:r>
          </a:p>
        </p:txBody>
      </p:sp>
      <p:sp>
        <p:nvSpPr>
          <p:cNvPr id="7" name="Text 5"/>
          <p:cNvSpPr/>
          <p:nvPr/>
        </p:nvSpPr>
        <p:spPr>
          <a:xfrm>
            <a:off x="770860" y="3141018"/>
            <a:ext cx="4465674" cy="602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6667"/>
              </a:lnSpc>
              <a:buNone/>
            </a:pPr>
            <a:r>
              <a:rPr lang="en-US" sz="1674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Licensed in Oklahoma and Arkansas with national board certifications.</a:t>
            </a:r>
            <a:endParaRPr lang="en-US" sz="1674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419" y="1580555"/>
            <a:ext cx="2658140" cy="267890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6 / 15</a:t>
            </a:r>
            <a:endParaRPr lang="en-US" sz="733" dirty="0"/>
          </a:p>
        </p:txBody>
      </p:sp>
      <p:sp>
        <p:nvSpPr>
          <p:cNvPr id="10" name="Shape 7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196163" y="-1205508"/>
            <a:ext cx="5050465" cy="5089922"/>
          </a:xfrm>
          <a:prstGeom prst="rect">
            <a:avLst/>
          </a:prstGeom>
          <a:solidFill>
            <a:srgbClr val="C8E6C9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401836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INDIVIDUAL SUPPORT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0860" y="796975"/>
            <a:ext cx="7642151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Personalized Paths to Wholeness</a:t>
            </a:r>
            <a:endParaRPr lang="en-US" sz="2512" dirty="0"/>
          </a:p>
        </p:txBody>
      </p:sp>
      <p:sp>
        <p:nvSpPr>
          <p:cNvPr id="6" name="Shape 4"/>
          <p:cNvSpPr/>
          <p:nvPr/>
        </p:nvSpPr>
        <p:spPr>
          <a:xfrm>
            <a:off x="797442" y="1714500"/>
            <a:ext cx="3508744" cy="689818"/>
          </a:xfrm>
          <a:prstGeom prst="roundRect">
            <a:avLst>
              <a:gd name="adj" fmla="val 10296"/>
            </a:avLst>
          </a:prstGeom>
          <a:solidFill>
            <a:srgbClr val="D7CCC8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10093" y="1928813"/>
            <a:ext cx="3296093" cy="261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i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A safe space to process trauma and grief.</a:t>
            </a:r>
            <a:endParaRPr lang="en-US" sz="1256" dirty="0"/>
          </a:p>
        </p:txBody>
      </p:sp>
      <p:sp>
        <p:nvSpPr>
          <p:cNvPr id="8" name="Shape 6"/>
          <p:cNvSpPr/>
          <p:nvPr/>
        </p:nvSpPr>
        <p:spPr>
          <a:xfrm>
            <a:off x="4837814" y="1714500"/>
            <a:ext cx="3508744" cy="984498"/>
          </a:xfrm>
          <a:prstGeom prst="roundRect">
            <a:avLst>
              <a:gd name="adj" fmla="val 15164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3884" y="1902023"/>
            <a:ext cx="3322674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endParaRPr lang="en-US" sz="2512" dirty="0"/>
          </a:p>
        </p:txBody>
      </p:sp>
      <p:sp>
        <p:nvSpPr>
          <p:cNvPr id="10" name="Text 8"/>
          <p:cNvSpPr/>
          <p:nvPr/>
        </p:nvSpPr>
        <p:spPr>
          <a:xfrm>
            <a:off x="5023884" y="1902023"/>
            <a:ext cx="3322674" cy="582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Per hour for individual counseling</a:t>
            </a:r>
          </a:p>
          <a:p>
            <a:pPr marL="0" indent="0" algn="l">
              <a:lnSpc>
                <a:spcPct val="125000"/>
              </a:lnSpc>
              <a:buNone/>
            </a:pPr>
            <a:r>
              <a:rPr lang="en-US" sz="1047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</a:rPr>
              <a:t>To be determined at initial free consultation/screening.</a:t>
            </a:r>
            <a:endParaRPr lang="en-US" sz="1047" dirty="0"/>
          </a:p>
        </p:txBody>
      </p:sp>
      <p:sp>
        <p:nvSpPr>
          <p:cNvPr id="11" name="Text 9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7 / 15</a:t>
            </a:r>
            <a:endParaRPr lang="en-US" sz="733" dirty="0"/>
          </a:p>
        </p:txBody>
      </p:sp>
      <p:sp>
        <p:nvSpPr>
          <p:cNvPr id="12" name="Shape 10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5EE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957430" y="-1205508"/>
            <a:ext cx="5050465" cy="5089922"/>
          </a:xfrm>
          <a:prstGeom prst="rect">
            <a:avLst/>
          </a:prstGeom>
          <a:solidFill>
            <a:srgbClr val="C8E6C9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70860" y="401836"/>
            <a:ext cx="8373140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kern="0" spc="100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RELATIONAL WELLNESS</a:t>
            </a:r>
            <a:endParaRPr lang="en-US" sz="1047" dirty="0"/>
          </a:p>
        </p:txBody>
      </p:sp>
      <p:sp>
        <p:nvSpPr>
          <p:cNvPr id="5" name="Shape 3"/>
          <p:cNvSpPr/>
          <p:nvPr/>
        </p:nvSpPr>
        <p:spPr>
          <a:xfrm>
            <a:off x="797442" y="709910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0860" y="796975"/>
            <a:ext cx="8373140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2512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Family &amp; Couples Counseling</a:t>
            </a:r>
            <a:endParaRPr lang="en-US" sz="2512" dirty="0"/>
          </a:p>
        </p:txBody>
      </p:sp>
      <p:sp>
        <p:nvSpPr>
          <p:cNvPr id="7" name="Shape 5"/>
          <p:cNvSpPr/>
          <p:nvPr/>
        </p:nvSpPr>
        <p:spPr>
          <a:xfrm>
            <a:off x="797442" y="1714500"/>
            <a:ext cx="3508744" cy="1821656"/>
          </a:xfrm>
          <a:prstGeom prst="roundRect">
            <a:avLst>
              <a:gd name="adj" fmla="val 5905"/>
            </a:avLst>
          </a:prstGeom>
          <a:solidFill>
            <a:srgbClr val="F8F5EE">
              <a:alpha val="8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36674" y="1982391"/>
            <a:ext cx="3083442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333"/>
              </a:lnSpc>
              <a:buNone/>
            </a:pPr>
            <a:r>
              <a:rPr lang="en-US" sz="1256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Strengthen communication and restore harmony within your home. Family and couples sessions are available to help you navigate relational challenges together.</a:t>
            </a:r>
            <a:endParaRPr lang="en-US" sz="1256" dirty="0"/>
          </a:p>
        </p:txBody>
      </p:sp>
      <p:sp>
        <p:nvSpPr>
          <p:cNvPr id="9" name="Shape 7"/>
          <p:cNvSpPr/>
          <p:nvPr/>
        </p:nvSpPr>
        <p:spPr>
          <a:xfrm>
            <a:off x="4837814" y="2129730"/>
            <a:ext cx="3508744" cy="984498"/>
          </a:xfrm>
          <a:prstGeom prst="roundRect">
            <a:avLst>
              <a:gd name="adj" fmla="val 15164"/>
            </a:avLst>
          </a:prstGeom>
          <a:solidFill>
            <a:srgbClr val="D7CCC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023884" y="2698998"/>
            <a:ext cx="3322674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047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Per hourly session for families and couples. </a:t>
            </a:r>
            <a:r>
              <a:rPr lang="en-US" sz="1047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</a:rPr>
              <a:t>To be determined at initial free consultation/screening.</a:t>
            </a:r>
            <a:endParaRPr lang="en-US" sz="1047" dirty="0"/>
          </a:p>
          <a:p>
            <a:pPr marL="0" indent="0" algn="l">
              <a:lnSpc>
                <a:spcPct val="125000"/>
              </a:lnSpc>
              <a:buNone/>
            </a:pPr>
            <a:endParaRPr lang="en-US" sz="1047" dirty="0"/>
          </a:p>
        </p:txBody>
      </p:sp>
      <p:sp>
        <p:nvSpPr>
          <p:cNvPr id="12" name="Text 10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8 / 15</a:t>
            </a:r>
            <a:endParaRPr lang="en-US" sz="733" dirty="0"/>
          </a:p>
        </p:txBody>
      </p:sp>
      <p:sp>
        <p:nvSpPr>
          <p:cNvPr id="13" name="Shape 11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099" y="-20092"/>
            <a:ext cx="3721395" cy="3750469"/>
          </a:xfrm>
          <a:prstGeom prst="rect">
            <a:avLst/>
          </a:prstGeom>
          <a:solidFill>
            <a:srgbClr val="C8E6C9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0860" y="522387"/>
            <a:ext cx="7642151" cy="20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4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EMPLOYEE ASSISTANCE PROGRAMS</a:t>
            </a:r>
            <a:endParaRPr lang="en-US" sz="1047" dirty="0"/>
          </a:p>
        </p:txBody>
      </p:sp>
      <p:sp>
        <p:nvSpPr>
          <p:cNvPr id="4" name="Shape 2"/>
          <p:cNvSpPr/>
          <p:nvPr/>
        </p:nvSpPr>
        <p:spPr>
          <a:xfrm>
            <a:off x="797442" y="830461"/>
            <a:ext cx="7549116" cy="6697"/>
          </a:xfrm>
          <a:prstGeom prst="rect">
            <a:avLst/>
          </a:prstGeom>
          <a:solidFill>
            <a:srgbClr val="D7CC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528430" y="1326059"/>
            <a:ext cx="6087140" cy="2196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1667"/>
              </a:lnSpc>
              <a:buNone/>
            </a:pPr>
            <a:r>
              <a:rPr lang="en-US" sz="5023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Accessible </a:t>
            </a:r>
            <a:r>
              <a:rPr lang="en-US" sz="5023" b="1" dirty="0">
                <a:solidFill>
                  <a:srgbClr val="81C784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Mental Wellness</a:t>
            </a:r>
            <a:r>
              <a:rPr lang="en-US" sz="5023" b="1" dirty="0">
                <a:solidFill>
                  <a:srgbClr val="3E2723"/>
                </a:solidFill>
                <a:latin typeface="cormorantgaramond-semibold" pitchFamily="34" charset="0"/>
                <a:ea typeface="cormorantgaramond-semibold" pitchFamily="34" charset="-122"/>
                <a:cs typeface="cormorantgaramond-semibold" pitchFamily="34" charset="-120"/>
              </a:rPr>
              <a:t> through Strategic Partnerships</a:t>
            </a:r>
            <a:endParaRPr lang="en-US" sz="5023" dirty="0"/>
          </a:p>
        </p:txBody>
      </p:sp>
      <p:sp>
        <p:nvSpPr>
          <p:cNvPr id="6" name="Shape 4"/>
          <p:cNvSpPr/>
          <p:nvPr/>
        </p:nvSpPr>
        <p:spPr>
          <a:xfrm>
            <a:off x="3289448" y="3951387"/>
            <a:ext cx="425302" cy="428625"/>
          </a:xfrm>
          <a:prstGeom prst="roundRect">
            <a:avLst>
              <a:gd name="adj" fmla="val 107500"/>
            </a:avLst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355901" y="4045148"/>
            <a:ext cx="292395" cy="241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56" dirty="0">
                <a:solidFill>
                  <a:srgbClr val="FFFFFF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🏢</a:t>
            </a:r>
            <a:endParaRPr lang="en-US" sz="1256" dirty="0"/>
          </a:p>
        </p:txBody>
      </p:sp>
      <p:sp>
        <p:nvSpPr>
          <p:cNvPr id="8" name="Text 6"/>
          <p:cNvSpPr/>
          <p:nvPr/>
        </p:nvSpPr>
        <p:spPr>
          <a:xfrm>
            <a:off x="3129959" y="4460379"/>
            <a:ext cx="750924" cy="160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83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CORPORATE</a:t>
            </a:r>
            <a:endParaRPr lang="en-US" sz="837" dirty="0"/>
          </a:p>
        </p:txBody>
      </p:sp>
      <p:sp>
        <p:nvSpPr>
          <p:cNvPr id="9" name="Shape 7"/>
          <p:cNvSpPr/>
          <p:nvPr/>
        </p:nvSpPr>
        <p:spPr>
          <a:xfrm>
            <a:off x="4372640" y="3951387"/>
            <a:ext cx="425302" cy="428625"/>
          </a:xfrm>
          <a:prstGeom prst="roundRect">
            <a:avLst>
              <a:gd name="adj" fmla="val 107500"/>
            </a:avLst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81203" y="4045148"/>
            <a:ext cx="1608174" cy="241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56" dirty="0">
                <a:solidFill>
                  <a:srgbClr val="FFFFFF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🏥</a:t>
            </a:r>
            <a:endParaRPr lang="en-US" sz="1256" dirty="0"/>
          </a:p>
        </p:txBody>
      </p:sp>
      <p:sp>
        <p:nvSpPr>
          <p:cNvPr id="11" name="Text 9"/>
          <p:cNvSpPr/>
          <p:nvPr/>
        </p:nvSpPr>
        <p:spPr>
          <a:xfrm>
            <a:off x="3934047" y="4460379"/>
            <a:ext cx="1309134" cy="160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83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HEALTHCARE</a:t>
            </a:r>
            <a:endParaRPr lang="en-US" sz="837" dirty="0"/>
          </a:p>
        </p:txBody>
      </p:sp>
      <p:sp>
        <p:nvSpPr>
          <p:cNvPr id="12" name="Shape 10"/>
          <p:cNvSpPr/>
          <p:nvPr/>
        </p:nvSpPr>
        <p:spPr>
          <a:xfrm>
            <a:off x="5442541" y="3951387"/>
            <a:ext cx="425302" cy="428625"/>
          </a:xfrm>
          <a:prstGeom prst="roundRect">
            <a:avLst>
              <a:gd name="adj" fmla="val 107500"/>
            </a:avLst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508994" y="4045148"/>
            <a:ext cx="292395" cy="241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56" dirty="0">
                <a:solidFill>
                  <a:srgbClr val="FFFFFF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🎓</a:t>
            </a:r>
            <a:endParaRPr lang="en-US" sz="1256" dirty="0"/>
          </a:p>
        </p:txBody>
      </p:sp>
      <p:sp>
        <p:nvSpPr>
          <p:cNvPr id="14" name="Text 12"/>
          <p:cNvSpPr/>
          <p:nvPr/>
        </p:nvSpPr>
        <p:spPr>
          <a:xfrm>
            <a:off x="5296343" y="4460379"/>
            <a:ext cx="724343" cy="160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837" b="1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EDUCATION</a:t>
            </a:r>
            <a:endParaRPr lang="en-US" sz="837" dirty="0"/>
          </a:p>
        </p:txBody>
      </p:sp>
      <p:sp>
        <p:nvSpPr>
          <p:cNvPr id="15" name="Text 13"/>
          <p:cNvSpPr/>
          <p:nvPr/>
        </p:nvSpPr>
        <p:spPr>
          <a:xfrm>
            <a:off x="8532628" y="4734967"/>
            <a:ext cx="412012" cy="14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33" dirty="0">
                <a:solidFill>
                  <a:srgbClr val="5D4037"/>
                </a:solidFill>
                <a:latin typeface="wix-madefor-text-v2" pitchFamily="34" charset="0"/>
                <a:ea typeface="wix-madefor-text-v2" pitchFamily="34" charset="-122"/>
                <a:cs typeface="wix-madefor-text-v2" pitchFamily="34" charset="-120"/>
              </a:rPr>
              <a:t>9 / 15</a:t>
            </a:r>
            <a:endParaRPr lang="en-US" sz="733" dirty="0"/>
          </a:p>
        </p:txBody>
      </p:sp>
      <p:sp>
        <p:nvSpPr>
          <p:cNvPr id="16" name="Shape 14"/>
          <p:cNvSpPr/>
          <p:nvPr/>
        </p:nvSpPr>
        <p:spPr>
          <a:xfrm>
            <a:off x="797442" y="4734967"/>
            <a:ext cx="7549116" cy="6697"/>
          </a:xfrm>
          <a:prstGeom prst="rect">
            <a:avLst/>
          </a:prstGeom>
          <a:solidFill>
            <a:srgbClr val="D7CCC8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488</Words>
  <Application>Microsoft Office PowerPoint</Application>
  <PresentationFormat>On-screen Show (16:9)</PresentationFormat>
  <Paragraphs>98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cormorantgaramond-semibold</vt:lpstr>
      <vt:lpstr>wix-madefor-text-v2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Wixel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Best Journey: Restoration &amp; Renewal</dc:title>
  <dc:subject>PptxGenJS Presentation</dc:subject>
  <dc:creator>Wixel Slides</dc:creator>
  <cp:lastModifiedBy>Ricky Huggins</cp:lastModifiedBy>
  <cp:revision>2</cp:revision>
  <dcterms:created xsi:type="dcterms:W3CDTF">2026-08-27T01:21:17Z</dcterms:created>
  <dcterms:modified xsi:type="dcterms:W3CDTF">2026-08-27T02:08:09Z</dcterms:modified>
</cp:coreProperties>
</file>